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60" r:id="rId2"/>
    <p:sldId id="263" r:id="rId3"/>
    <p:sldId id="264" r:id="rId4"/>
    <p:sldId id="265" r:id="rId5"/>
    <p:sldId id="266" r:id="rId6"/>
    <p:sldId id="275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Lato Light" panose="020F0502020204030203" pitchFamily="3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Medium" panose="00000600000000000000" pitchFamily="2" charset="0"/>
      <p:regular r:id="rId21"/>
      <p:bold r:id="rId22"/>
      <p:italic r:id="rId23"/>
      <p:boldItalic r:id="rId24"/>
    </p:embeddedFont>
    <p:embeddedFont>
      <p:font typeface="Proxima Nova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0" roundtripDataSignature="AMtx7mhbp9y62QaZFBb3uFrIbmAJtStC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695DD5-A6BB-4702-9E15-6AFC556BAFB1}">
  <a:tblStyle styleId="{EA695DD5-A6BB-4702-9E15-6AFC556BAFB1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F1A280E4-BADF-46F8-BC32-9791CD0BAC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font" Target="fonts/font20.fntdata"/><Relationship Id="rId61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60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font" Target="fonts/font19.fntdata"/><Relationship Id="rId64" Type="http://schemas.openxmlformats.org/officeDocument/2006/relationships/tableStyles" Target="tableStyles.xml"/><Relationship Id="rId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2b9daaa7ad_0_3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22b9daaa7ad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2b9daaa7ad_0_6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g22b9daaa7ad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2b9daaa7ad_0_9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g22b9daaa7ad_0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2b9daaa7ad_0_9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22b9daaa7ad_0_9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2b9daaa7ad_0_9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g22b9daaa7ad_0_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22b9daaa7ad_0_12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g22b9daaa7ad_0_1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8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" name="Google Shape;12;p28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31B0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–"/>
              <a:defRPr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–"/>
              <a:defRPr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»"/>
              <a:defRPr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EMPLATE TMD 1">
  <p:cSld name="OBJECT_8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40"/>
          <p:cNvCxnSpPr/>
          <p:nvPr/>
        </p:nvCxnSpPr>
        <p:spPr>
          <a:xfrm>
            <a:off x="-4750" y="4416725"/>
            <a:ext cx="9148800" cy="0"/>
          </a:xfrm>
          <a:prstGeom prst="straightConnector1">
            <a:avLst/>
          </a:prstGeom>
          <a:noFill/>
          <a:ln w="38100" cap="flat" cmpd="sng">
            <a:solidFill>
              <a:srgbClr val="31B0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" name="Google Shape;75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3">
  <p:cSld name="OBJECT_1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2b9daaa7ad_0_448"/>
          <p:cNvSpPr/>
          <p:nvPr/>
        </p:nvSpPr>
        <p:spPr>
          <a:xfrm>
            <a:off x="-1" y="0"/>
            <a:ext cx="9144000" cy="993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22b9daaa7ad_0_44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g22b9daaa7ad_0_448"/>
          <p:cNvSpPr txBox="1">
            <a:spLocks noGrp="1"/>
          </p:cNvSpPr>
          <p:nvPr>
            <p:ph type="body" idx="1"/>
          </p:nvPr>
        </p:nvSpPr>
        <p:spPr>
          <a:xfrm>
            <a:off x="628650" y="1126642"/>
            <a:ext cx="7886700" cy="3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cxnSp>
        <p:nvCxnSpPr>
          <p:cNvPr id="109" name="Google Shape;109;g22b9daaa7ad_0_448"/>
          <p:cNvCxnSpPr/>
          <p:nvPr/>
        </p:nvCxnSpPr>
        <p:spPr>
          <a:xfrm>
            <a:off x="-1" y="4706573"/>
            <a:ext cx="9144000" cy="0"/>
          </a:xfrm>
          <a:prstGeom prst="straightConnector1">
            <a:avLst/>
          </a:prstGeom>
          <a:noFill/>
          <a:ln w="381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0" name="Google Shape;110;g22b9daaa7ad_0_448" descr="Graphical user interfac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3489" y="4707143"/>
            <a:ext cx="2913152" cy="49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22b9daaa7ad_0_4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7">
  <p:cSld name="OBJECT_15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2b9daaa7ad_0_738"/>
          <p:cNvSpPr/>
          <p:nvPr/>
        </p:nvSpPr>
        <p:spPr>
          <a:xfrm>
            <a:off x="-1" y="0"/>
            <a:ext cx="9144000" cy="993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22b9daaa7ad_0_73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g22b9daaa7ad_0_738"/>
          <p:cNvSpPr txBox="1">
            <a:spLocks noGrp="1"/>
          </p:cNvSpPr>
          <p:nvPr>
            <p:ph type="body" idx="1"/>
          </p:nvPr>
        </p:nvSpPr>
        <p:spPr>
          <a:xfrm>
            <a:off x="628650" y="1126642"/>
            <a:ext cx="7886700" cy="3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cxnSp>
        <p:nvCxnSpPr>
          <p:cNvPr id="130" name="Google Shape;130;g22b9daaa7ad_0_738"/>
          <p:cNvCxnSpPr/>
          <p:nvPr/>
        </p:nvCxnSpPr>
        <p:spPr>
          <a:xfrm>
            <a:off x="-1" y="4706573"/>
            <a:ext cx="9144000" cy="0"/>
          </a:xfrm>
          <a:prstGeom prst="straightConnector1">
            <a:avLst/>
          </a:prstGeom>
          <a:noFill/>
          <a:ln w="381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31" name="Google Shape;131;g22b9daaa7ad_0_738" descr="Graphical user interfac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3489" y="4707143"/>
            <a:ext cx="2913152" cy="49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22b9daaa7ad_0_7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8">
  <p:cSld name="OBJECT_16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2b9daaa7ad_0_819"/>
          <p:cNvSpPr/>
          <p:nvPr/>
        </p:nvSpPr>
        <p:spPr>
          <a:xfrm>
            <a:off x="-1" y="0"/>
            <a:ext cx="9144000" cy="993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22b9daaa7ad_0_8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22b9daaa7ad_0_819"/>
          <p:cNvSpPr txBox="1">
            <a:spLocks noGrp="1"/>
          </p:cNvSpPr>
          <p:nvPr>
            <p:ph type="body" idx="1"/>
          </p:nvPr>
        </p:nvSpPr>
        <p:spPr>
          <a:xfrm>
            <a:off x="628650" y="1126642"/>
            <a:ext cx="7886700" cy="3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cxnSp>
        <p:nvCxnSpPr>
          <p:cNvPr id="137" name="Google Shape;137;g22b9daaa7ad_0_819"/>
          <p:cNvCxnSpPr/>
          <p:nvPr/>
        </p:nvCxnSpPr>
        <p:spPr>
          <a:xfrm>
            <a:off x="-1" y="4706573"/>
            <a:ext cx="9144000" cy="0"/>
          </a:xfrm>
          <a:prstGeom prst="straightConnector1">
            <a:avLst/>
          </a:prstGeom>
          <a:noFill/>
          <a:ln w="381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38" name="Google Shape;138;g22b9daaa7ad_0_819" descr="Graphical user interfac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3489" y="4707143"/>
            <a:ext cx="2913152" cy="49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22b9daaa7ad_0_8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9">
  <p:cSld name="OBJECT_17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2b9daaa7ad_0_900"/>
          <p:cNvSpPr/>
          <p:nvPr/>
        </p:nvSpPr>
        <p:spPr>
          <a:xfrm>
            <a:off x="-1" y="0"/>
            <a:ext cx="9144000" cy="993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g22b9daaa7ad_0_90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22b9daaa7ad_0_900"/>
          <p:cNvSpPr txBox="1">
            <a:spLocks noGrp="1"/>
          </p:cNvSpPr>
          <p:nvPr>
            <p:ph type="body" idx="1"/>
          </p:nvPr>
        </p:nvSpPr>
        <p:spPr>
          <a:xfrm>
            <a:off x="628650" y="1126642"/>
            <a:ext cx="7886700" cy="3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cxnSp>
        <p:nvCxnSpPr>
          <p:cNvPr id="144" name="Google Shape;144;g22b9daaa7ad_0_900"/>
          <p:cNvCxnSpPr/>
          <p:nvPr/>
        </p:nvCxnSpPr>
        <p:spPr>
          <a:xfrm>
            <a:off x="-1" y="4706573"/>
            <a:ext cx="9144000" cy="0"/>
          </a:xfrm>
          <a:prstGeom prst="straightConnector1">
            <a:avLst/>
          </a:prstGeom>
          <a:noFill/>
          <a:ln w="381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45" name="Google Shape;145;g22b9daaa7ad_0_900" descr="Graphical user interfac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3489" y="4707143"/>
            <a:ext cx="2913152" cy="49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22b9daaa7ad_0_90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0">
  <p:cSld name="OBJECT_18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2b9daaa7ad_0_1360"/>
          <p:cNvSpPr/>
          <p:nvPr/>
        </p:nvSpPr>
        <p:spPr>
          <a:xfrm>
            <a:off x="-1" y="0"/>
            <a:ext cx="9144000" cy="993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22b9daaa7ad_0_136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22b9daaa7ad_0_1360"/>
          <p:cNvSpPr txBox="1">
            <a:spLocks noGrp="1"/>
          </p:cNvSpPr>
          <p:nvPr>
            <p:ph type="body" idx="1"/>
          </p:nvPr>
        </p:nvSpPr>
        <p:spPr>
          <a:xfrm>
            <a:off x="628650" y="1126642"/>
            <a:ext cx="7886700" cy="3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cxnSp>
        <p:nvCxnSpPr>
          <p:cNvPr id="159" name="Google Shape;159;g22b9daaa7ad_0_1360"/>
          <p:cNvCxnSpPr/>
          <p:nvPr/>
        </p:nvCxnSpPr>
        <p:spPr>
          <a:xfrm>
            <a:off x="-1" y="4706573"/>
            <a:ext cx="9144000" cy="0"/>
          </a:xfrm>
          <a:prstGeom prst="straightConnector1">
            <a:avLst/>
          </a:prstGeom>
          <a:noFill/>
          <a:ln w="381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60" name="Google Shape;160;g22b9daaa7ad_0_1360" descr="Graphical user interfac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3489" y="4707143"/>
            <a:ext cx="2913152" cy="49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22b9daaa7ad_0_136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6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2"/>
          <p:cNvSpPr/>
          <p:nvPr/>
        </p:nvSpPr>
        <p:spPr>
          <a:xfrm>
            <a:off x="0" y="4745600"/>
            <a:ext cx="1804500" cy="397800"/>
          </a:xfrm>
          <a:prstGeom prst="snip1Rect">
            <a:avLst>
              <a:gd name="adj" fmla="val 16667"/>
            </a:avLst>
          </a:prstGeom>
          <a:solidFill>
            <a:srgbClr val="FFFFFF">
              <a:alpha val="5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2"/>
          <p:cNvSpPr txBox="1">
            <a:spLocks noGrp="1"/>
          </p:cNvSpPr>
          <p:nvPr>
            <p:ph type="subTitle" idx="1"/>
          </p:nvPr>
        </p:nvSpPr>
        <p:spPr>
          <a:xfrm>
            <a:off x="-25" y="4745700"/>
            <a:ext cx="1804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 i="0" u="none" strike="noStrike" cap="none">
                <a:solidFill>
                  <a:srgbClr val="000000"/>
                </a:solidFill>
              </a:defRPr>
            </a:lvl1pPr>
            <a:lvl2pPr marR="0"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2"/>
          <p:cNvSpPr/>
          <p:nvPr/>
        </p:nvSpPr>
        <p:spPr>
          <a:xfrm>
            <a:off x="-25" y="0"/>
            <a:ext cx="9144000" cy="986400"/>
          </a:xfrm>
          <a:prstGeom prst="rect">
            <a:avLst/>
          </a:prstGeom>
          <a:solidFill>
            <a:srgbClr val="FFFFFF">
              <a:alpha val="5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2"/>
          <p:cNvSpPr txBox="1"/>
          <p:nvPr/>
        </p:nvSpPr>
        <p:spPr>
          <a:xfrm>
            <a:off x="6833114" y="4788050"/>
            <a:ext cx="22323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1" u="none" strike="noStrike" cap="non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Timely Telehealth, LLC  - Confidential, 2021</a:t>
            </a:r>
            <a:endParaRPr sz="800" b="0" i="1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4">
  <p:cSld name="OBJECT_5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/>
          <p:nvPr/>
        </p:nvSpPr>
        <p:spPr>
          <a:xfrm>
            <a:off x="75" y="0"/>
            <a:ext cx="9144000" cy="828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3"/>
          <p:cNvSpPr/>
          <p:nvPr/>
        </p:nvSpPr>
        <p:spPr>
          <a:xfrm rot="10800000" flipH="1">
            <a:off x="-147600" y="-48000"/>
            <a:ext cx="584700" cy="945000"/>
          </a:xfrm>
          <a:prstGeom prst="snip1Rect">
            <a:avLst>
              <a:gd name="adj" fmla="val 16667"/>
            </a:avLst>
          </a:prstGeom>
          <a:solidFill>
            <a:srgbClr val="20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3"/>
          <p:cNvSpPr/>
          <p:nvPr/>
        </p:nvSpPr>
        <p:spPr>
          <a:xfrm rot="10800000">
            <a:off x="6373275" y="0"/>
            <a:ext cx="2770800" cy="990600"/>
          </a:xfrm>
          <a:prstGeom prst="snip1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31B0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3"/>
          <p:cNvSpPr txBox="1">
            <a:spLocks noGrp="1"/>
          </p:cNvSpPr>
          <p:nvPr>
            <p:ph type="title"/>
          </p:nvPr>
        </p:nvSpPr>
        <p:spPr>
          <a:xfrm>
            <a:off x="669900" y="-4200"/>
            <a:ext cx="5703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xima Nova"/>
              <a:buNone/>
              <a:defRPr sz="30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roxima Nova"/>
              <a:buNone/>
              <a:defRPr sz="30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roxima Nova"/>
              <a:buNone/>
              <a:defRPr sz="30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roxima Nova"/>
              <a:buNone/>
              <a:defRPr sz="30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roxima Nova"/>
              <a:buNone/>
              <a:defRPr sz="30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roxima Nova"/>
              <a:buNone/>
              <a:defRPr sz="30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roxima Nova"/>
              <a:buNone/>
              <a:defRPr sz="30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roxima Nova"/>
              <a:buNone/>
              <a:defRPr sz="30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roxima Nova"/>
              <a:buNone/>
              <a:defRPr sz="30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1" name="Google Shape;31;p3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1pPr>
            <a:lvl2pPr marL="914400" marR="0" lvl="1" indent="-3175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 i="0" u="none" strike="noStrike" cap="none">
                <a:solidFill>
                  <a:schemeClr val="dk1"/>
                </a:solidFill>
              </a:defRPr>
            </a:lvl2pPr>
            <a:lvl3pPr marL="1371600" marR="0" lvl="2" indent="-3175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3pPr>
            <a:lvl4pPr marL="1828800" marR="0" lvl="3" indent="-3175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 i="0" u="none" strike="noStrike" cap="none">
                <a:solidFill>
                  <a:schemeClr val="dk1"/>
                </a:solidFill>
              </a:defRPr>
            </a:lvl4pPr>
            <a:lvl5pPr marL="2286000" marR="0" lvl="4" indent="-3175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 i="0" u="none" strike="noStrike" cap="none">
                <a:solidFill>
                  <a:schemeClr val="dk1"/>
                </a:solidFill>
              </a:defRPr>
            </a:lvl5pPr>
            <a:lvl6pPr marL="2743200" marR="0" lvl="5" indent="-3175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6pPr>
            <a:lvl7pPr marL="3200400" marR="0" lvl="6" indent="-3175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7pPr>
            <a:lvl8pPr marL="3657600" marR="0" lvl="7" indent="-3175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8pPr>
            <a:lvl9pPr marL="4114800" marR="0" lvl="8" indent="-3175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3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34"/>
          <p:cNvSpPr txBox="1">
            <a:spLocks noGrp="1"/>
          </p:cNvSpPr>
          <p:nvPr>
            <p:ph type="body" idx="2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3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3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3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35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35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35"/>
          <p:cNvSpPr txBox="1">
            <a:spLocks noGrp="1"/>
          </p:cNvSpPr>
          <p:nvPr>
            <p:ph type="body" idx="3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35"/>
          <p:cNvSpPr txBox="1">
            <a:spLocks noGrp="1"/>
          </p:cNvSpPr>
          <p:nvPr>
            <p:ph type="body" idx="4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3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3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3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6"/>
          <p:cNvSpPr txBox="1">
            <a:spLocks noGrp="1"/>
          </p:cNvSpPr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36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00" cy="4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36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3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3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3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37"/>
          <p:cNvSpPr txBox="1">
            <a:spLocks noGrp="1"/>
          </p:cNvSpPr>
          <p:nvPr>
            <p:ph type="body" idx="1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3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3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3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8"/>
          <p:cNvSpPr txBox="1">
            <a:spLocks noGrp="1"/>
          </p:cNvSpPr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4" name="Google Shape;64;p38"/>
          <p:cNvSpPr txBox="1">
            <a:spLocks noGrp="1"/>
          </p:cNvSpPr>
          <p:nvPr>
            <p:ph type="body" idx="1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3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3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3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4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roxima Nova"/>
              <a:buChar char="•"/>
              <a:defRPr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Char char="–"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Char char="•"/>
              <a:defRPr sz="2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–"/>
              <a:defRPr sz="2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»"/>
              <a:defRPr sz="2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•"/>
              <a:defRPr sz="2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•"/>
              <a:defRPr sz="2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•"/>
              <a:defRPr sz="2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•"/>
              <a:defRPr sz="2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2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4" r:id="rId12"/>
    <p:sldLayoutId id="2147483667" r:id="rId13"/>
    <p:sldLayoutId id="2147483668" r:id="rId14"/>
    <p:sldLayoutId id="2147483669" r:id="rId15"/>
    <p:sldLayoutId id="2147483671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4.gif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openxmlformats.org/officeDocument/2006/relationships/image" Target="../media/image7.png"/><Relationship Id="rId10" Type="http://schemas.openxmlformats.org/officeDocument/2006/relationships/hyperlink" Target="https://www.eliotchs.org/emergency-services/" TargetMode="External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11" Type="http://schemas.openxmlformats.org/officeDocument/2006/relationships/image" Target="../media/image25.png"/><Relationship Id="rId5" Type="http://schemas.openxmlformats.org/officeDocument/2006/relationships/image" Target="../media/image20.jpg"/><Relationship Id="rId10" Type="http://schemas.openxmlformats.org/officeDocument/2006/relationships/image" Target="../media/image24.gif"/><Relationship Id="rId4" Type="http://schemas.openxmlformats.org/officeDocument/2006/relationships/image" Target="../media/image16.png"/><Relationship Id="rId9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2b9daaa7ad_0_373"/>
          <p:cNvSpPr txBox="1"/>
          <p:nvPr/>
        </p:nvSpPr>
        <p:spPr>
          <a:xfrm>
            <a:off x="364275" y="65125"/>
            <a:ext cx="82830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Problem </a:t>
            </a:r>
            <a:r>
              <a:rPr lang="en-US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| Voice of the Patients &amp; Families</a:t>
            </a:r>
            <a:endParaRPr sz="2400" b="0" i="0" u="none" strike="noStrike" cap="none">
              <a:solidFill>
                <a:srgbClr val="00677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4" name="Google Shape;264;g22b9daaa7ad_0_3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5538" y="2673506"/>
            <a:ext cx="1902703" cy="1542062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22b9daaa7ad_0_373"/>
          <p:cNvSpPr txBox="1"/>
          <p:nvPr/>
        </p:nvSpPr>
        <p:spPr>
          <a:xfrm>
            <a:off x="6468603" y="1349806"/>
            <a:ext cx="2361000" cy="28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Understand their child(ren)’s mental </a:t>
            </a:r>
            <a:r>
              <a:rPr lang="en-US" sz="1200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health</a:t>
            </a: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status &amp; needs</a:t>
            </a:r>
            <a:endParaRPr sz="1200" b="0" i="0" u="none" strike="noStrike" cap="non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When to act, before the condition reaches a crisis level</a:t>
            </a:r>
            <a:endParaRPr sz="1200" b="0" i="0" u="none" strike="noStrike" cap="non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Where to go to receive care (long-wait times)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How to improve their engagement with their child(ren)</a:t>
            </a:r>
            <a:endParaRPr/>
          </a:p>
        </p:txBody>
      </p:sp>
      <p:cxnSp>
        <p:nvCxnSpPr>
          <p:cNvPr id="266" name="Google Shape;266;g22b9daaa7ad_0_373"/>
          <p:cNvCxnSpPr/>
          <p:nvPr/>
        </p:nvCxnSpPr>
        <p:spPr>
          <a:xfrm>
            <a:off x="2902270" y="1441467"/>
            <a:ext cx="0" cy="277410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7" name="Google Shape;267;g22b9daaa7ad_0_373"/>
          <p:cNvCxnSpPr/>
          <p:nvPr/>
        </p:nvCxnSpPr>
        <p:spPr>
          <a:xfrm>
            <a:off x="6172145" y="1441467"/>
            <a:ext cx="0" cy="277410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8" name="Google Shape;268;g22b9daaa7ad_0_373"/>
          <p:cNvCxnSpPr/>
          <p:nvPr/>
        </p:nvCxnSpPr>
        <p:spPr>
          <a:xfrm>
            <a:off x="2902270" y="2843631"/>
            <a:ext cx="117300" cy="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9" name="Google Shape;269;g22b9daaa7ad_0_373"/>
          <p:cNvCxnSpPr/>
          <p:nvPr/>
        </p:nvCxnSpPr>
        <p:spPr>
          <a:xfrm>
            <a:off x="6172145" y="2843631"/>
            <a:ext cx="117300" cy="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70" name="Google Shape;270;g22b9daaa7ad_0_373"/>
          <p:cNvSpPr txBox="1"/>
          <p:nvPr/>
        </p:nvSpPr>
        <p:spPr>
          <a:xfrm>
            <a:off x="3234473" y="1349806"/>
            <a:ext cx="2781600" cy="22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Parents/Guardians of Adolescents &amp; Secondary Education Institutions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Invested in their children’s/students’ mental health well-being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Willing to participate in their children(s)’ mental health journey</a:t>
            </a:r>
            <a:endParaRPr/>
          </a:p>
        </p:txBody>
      </p:sp>
      <p:sp>
        <p:nvSpPr>
          <p:cNvPr id="271" name="Google Shape;271;g22b9daaa7ad_0_373"/>
          <p:cNvSpPr txBox="1"/>
          <p:nvPr/>
        </p:nvSpPr>
        <p:spPr>
          <a:xfrm>
            <a:off x="3441159" y="3995375"/>
            <a:ext cx="2261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Our Customer</a:t>
            </a:r>
            <a:endParaRPr/>
          </a:p>
        </p:txBody>
      </p:sp>
      <p:sp>
        <p:nvSpPr>
          <p:cNvPr id="272" name="Google Shape;272;g22b9daaa7ad_0_373"/>
          <p:cNvSpPr txBox="1"/>
          <p:nvPr/>
        </p:nvSpPr>
        <p:spPr>
          <a:xfrm>
            <a:off x="6518268" y="3995374"/>
            <a:ext cx="2261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Unmet Need</a:t>
            </a:r>
            <a:endParaRPr/>
          </a:p>
        </p:txBody>
      </p:sp>
      <p:pic>
        <p:nvPicPr>
          <p:cNvPr id="273" name="Google Shape;273;g22b9daaa7ad_0_373"/>
          <p:cNvPicPr preferRelativeResize="0"/>
          <p:nvPr/>
        </p:nvPicPr>
        <p:blipFill rotWithShape="1">
          <a:blip r:embed="rId4">
            <a:alphaModFix/>
          </a:blip>
          <a:srcRect l="7178" t="5730" r="10598" b="32245"/>
          <a:stretch/>
        </p:blipFill>
        <p:spPr>
          <a:xfrm>
            <a:off x="348112" y="1140179"/>
            <a:ext cx="2239828" cy="162051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22b9daaa7ad_0_373"/>
          <p:cNvSpPr txBox="1"/>
          <p:nvPr/>
        </p:nvSpPr>
        <p:spPr>
          <a:xfrm>
            <a:off x="7283157" y="4762852"/>
            <a:ext cx="1811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© Copyright 2023 by </a:t>
            </a:r>
            <a:r>
              <a:rPr lang="en-US" sz="400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Panos Efsta</a:t>
            </a:r>
            <a:endParaRPr sz="400">
              <a:solidFill>
                <a:srgbClr val="88888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All Rights Reserved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22b9daaa7ad_0_37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2b9daaa7ad_0_663"/>
          <p:cNvSpPr txBox="1"/>
          <p:nvPr/>
        </p:nvSpPr>
        <p:spPr>
          <a:xfrm>
            <a:off x="7283157" y="4762852"/>
            <a:ext cx="1811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© Copyright 2023 by </a:t>
            </a:r>
            <a:r>
              <a:rPr lang="en-US" sz="400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Panos Efsta</a:t>
            </a:r>
            <a:endParaRPr sz="400">
              <a:solidFill>
                <a:srgbClr val="88888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All Rights Reserved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22b9daaa7ad_0_663"/>
          <p:cNvSpPr txBox="1"/>
          <p:nvPr/>
        </p:nvSpPr>
        <p:spPr>
          <a:xfrm>
            <a:off x="364275" y="65125"/>
            <a:ext cx="80124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Current State </a:t>
            </a:r>
            <a:r>
              <a:rPr lang="en-US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| Illness-based Model</a:t>
            </a:r>
            <a:endParaRPr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" name="Google Shape;326;g22b9daaa7ad_0_663"/>
          <p:cNvSpPr txBox="1"/>
          <p:nvPr/>
        </p:nvSpPr>
        <p:spPr>
          <a:xfrm>
            <a:off x="12" y="4349984"/>
            <a:ext cx="4136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Source: </a:t>
            </a:r>
            <a:endParaRPr sz="500" b="1" i="0" u="none" strike="noStrike" cap="none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en-US" sz="500">
                <a:solidFill>
                  <a:srgbClr val="08273C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5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) National Survey of Children’s Health (2016)</a:t>
            </a:r>
            <a:endParaRPr sz="5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" b="0" i="0" u="none" strike="noStrike" cap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en-US" sz="500" u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US" sz="500" b="0" i="0" u="none" strike="noStrike" cap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) </a:t>
            </a:r>
            <a:r>
              <a:rPr lang="en-US" sz="5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Centers for Disease Control &amp; Prevention (CDC)</a:t>
            </a:r>
            <a:r>
              <a:rPr lang="en-US" sz="500" b="0" i="0" u="none" strike="noStrike" cap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cxnSp>
        <p:nvCxnSpPr>
          <p:cNvPr id="327" name="Google Shape;327;g22b9daaa7ad_0_663"/>
          <p:cNvCxnSpPr>
            <a:endCxn id="328" idx="0"/>
          </p:cNvCxnSpPr>
          <p:nvPr/>
        </p:nvCxnSpPr>
        <p:spPr>
          <a:xfrm>
            <a:off x="1364950" y="1423150"/>
            <a:ext cx="6625200" cy="624300"/>
          </a:xfrm>
          <a:prstGeom prst="curvedConnector2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329" name="Google Shape;329;g22b9daaa7ad_0_663"/>
          <p:cNvSpPr/>
          <p:nvPr/>
        </p:nvSpPr>
        <p:spPr>
          <a:xfrm>
            <a:off x="2294120" y="1129544"/>
            <a:ext cx="595200" cy="595200"/>
          </a:xfrm>
          <a:prstGeom prst="ellipse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38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30" name="Google Shape;330;g22b9daaa7ad_0_663"/>
          <p:cNvSpPr txBox="1"/>
          <p:nvPr/>
        </p:nvSpPr>
        <p:spPr>
          <a:xfrm>
            <a:off x="2082134" y="1747063"/>
            <a:ext cx="1012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Call 911/988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g22b9daaa7ad_0_663"/>
          <p:cNvSpPr/>
          <p:nvPr/>
        </p:nvSpPr>
        <p:spPr>
          <a:xfrm>
            <a:off x="3514841" y="1147372"/>
            <a:ext cx="595200" cy="595200"/>
          </a:xfrm>
          <a:prstGeom prst="ellipse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38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32" name="Google Shape;332;g22b9daaa7ad_0_663"/>
          <p:cNvSpPr txBox="1"/>
          <p:nvPr/>
        </p:nvSpPr>
        <p:spPr>
          <a:xfrm>
            <a:off x="3185174" y="1774872"/>
            <a:ext cx="12684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Taken to ER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" name="Google Shape;333;g22b9daaa7ad_0_663"/>
          <p:cNvSpPr/>
          <p:nvPr/>
        </p:nvSpPr>
        <p:spPr>
          <a:xfrm>
            <a:off x="4749432" y="1218006"/>
            <a:ext cx="595200" cy="595200"/>
          </a:xfrm>
          <a:prstGeom prst="ellipse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38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34" name="Google Shape;334;g22b9daaa7ad_0_663"/>
          <p:cNvSpPr txBox="1"/>
          <p:nvPr/>
        </p:nvSpPr>
        <p:spPr>
          <a:xfrm>
            <a:off x="4419765" y="1847387"/>
            <a:ext cx="12684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Inpatient Care</a:t>
            </a:r>
            <a:endParaRPr/>
          </a:p>
        </p:txBody>
      </p:sp>
      <p:pic>
        <p:nvPicPr>
          <p:cNvPr id="335" name="Google Shape;335;g22b9daaa7ad_0_663" descr="A picture containing project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54055" y="1256009"/>
            <a:ext cx="558987" cy="443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g22b9daaa7ad_0_663" descr="A picture containing diagram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85384" y="1225664"/>
            <a:ext cx="493068" cy="43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g22b9daaa7ad_0_663" descr="A picture containing text, device, gauge, meter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32796" y="1158799"/>
            <a:ext cx="511168" cy="516311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g22b9daaa7ad_0_663"/>
          <p:cNvSpPr txBox="1"/>
          <p:nvPr/>
        </p:nvSpPr>
        <p:spPr>
          <a:xfrm>
            <a:off x="417225" y="1337263"/>
            <a:ext cx="10563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Crisis Pathway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39" name="Google Shape;339;g22b9daaa7ad_0_663"/>
          <p:cNvCxnSpPr>
            <a:endCxn id="328" idx="4"/>
          </p:cNvCxnSpPr>
          <p:nvPr/>
        </p:nvCxnSpPr>
        <p:spPr>
          <a:xfrm rot="10800000" flipH="1">
            <a:off x="1254250" y="2935150"/>
            <a:ext cx="6735900" cy="634200"/>
          </a:xfrm>
          <a:prstGeom prst="curvedConnector2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340" name="Google Shape;340;g22b9daaa7ad_0_663"/>
          <p:cNvSpPr txBox="1"/>
          <p:nvPr/>
        </p:nvSpPr>
        <p:spPr>
          <a:xfrm>
            <a:off x="167602" y="3454150"/>
            <a:ext cx="1245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Reactive Pathway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g22b9daaa7ad_0_663"/>
          <p:cNvSpPr/>
          <p:nvPr/>
        </p:nvSpPr>
        <p:spPr>
          <a:xfrm>
            <a:off x="1733259" y="3256773"/>
            <a:ext cx="595200" cy="595200"/>
          </a:xfrm>
          <a:prstGeom prst="ellipse">
            <a:avLst/>
          </a:pr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38" scaled="0"/>
          </a:gra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2" name="Google Shape;342;g22b9daaa7ad_0_663"/>
          <p:cNvSpPr txBox="1"/>
          <p:nvPr/>
        </p:nvSpPr>
        <p:spPr>
          <a:xfrm>
            <a:off x="1375676" y="3844650"/>
            <a:ext cx="1268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Understand Insurance Coverage for Mental Health Therapy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3" name="Google Shape;343;g22b9daaa7ad_0_663"/>
          <p:cNvSpPr/>
          <p:nvPr/>
        </p:nvSpPr>
        <p:spPr>
          <a:xfrm>
            <a:off x="4347149" y="3421960"/>
            <a:ext cx="422729" cy="304992"/>
          </a:xfrm>
          <a:custGeom>
            <a:avLst/>
            <a:gdLst/>
            <a:ahLst/>
            <a:cxnLst/>
            <a:rect l="l" t="t" r="r" b="b"/>
            <a:pathLst>
              <a:path w="548999" h="410764" extrusionOk="0">
                <a:moveTo>
                  <a:pt x="384084" y="273268"/>
                </a:moveTo>
                <a:cubicBezTo>
                  <a:pt x="357068" y="273268"/>
                  <a:pt x="334892" y="295041"/>
                  <a:pt x="334892" y="322460"/>
                </a:cubicBezTo>
                <a:lnTo>
                  <a:pt x="334892" y="382942"/>
                </a:lnTo>
                <a:cubicBezTo>
                  <a:pt x="334892" y="390200"/>
                  <a:pt x="340940" y="396651"/>
                  <a:pt x="348601" y="396651"/>
                </a:cubicBezTo>
                <a:lnTo>
                  <a:pt x="366746" y="396651"/>
                </a:lnTo>
                <a:lnTo>
                  <a:pt x="366746" y="342621"/>
                </a:lnTo>
                <a:cubicBezTo>
                  <a:pt x="366746" y="338588"/>
                  <a:pt x="369568" y="335363"/>
                  <a:pt x="373600" y="335363"/>
                </a:cubicBezTo>
                <a:cubicBezTo>
                  <a:pt x="377632" y="335363"/>
                  <a:pt x="380858" y="338588"/>
                  <a:pt x="380858" y="342621"/>
                </a:cubicBezTo>
                <a:lnTo>
                  <a:pt x="380858" y="396651"/>
                </a:lnTo>
                <a:lnTo>
                  <a:pt x="488920" y="396651"/>
                </a:lnTo>
                <a:lnTo>
                  <a:pt x="488920" y="342621"/>
                </a:lnTo>
                <a:cubicBezTo>
                  <a:pt x="488920" y="338588"/>
                  <a:pt x="492146" y="335363"/>
                  <a:pt x="496178" y="335363"/>
                </a:cubicBezTo>
                <a:cubicBezTo>
                  <a:pt x="500210" y="335363"/>
                  <a:pt x="503032" y="338588"/>
                  <a:pt x="503032" y="342621"/>
                </a:cubicBezTo>
                <a:lnTo>
                  <a:pt x="503032" y="396651"/>
                </a:lnTo>
                <a:lnTo>
                  <a:pt x="521177" y="396651"/>
                </a:lnTo>
                <a:cubicBezTo>
                  <a:pt x="528838" y="396651"/>
                  <a:pt x="534886" y="390200"/>
                  <a:pt x="534886" y="382942"/>
                </a:cubicBezTo>
                <a:lnTo>
                  <a:pt x="534886" y="322460"/>
                </a:lnTo>
                <a:cubicBezTo>
                  <a:pt x="534886" y="295041"/>
                  <a:pt x="512710" y="273268"/>
                  <a:pt x="485694" y="273268"/>
                </a:cubicBezTo>
                <a:close/>
                <a:moveTo>
                  <a:pt x="384084" y="258752"/>
                </a:moveTo>
                <a:lnTo>
                  <a:pt x="485694" y="258752"/>
                </a:lnTo>
                <a:cubicBezTo>
                  <a:pt x="520774" y="258752"/>
                  <a:pt x="548999" y="287380"/>
                  <a:pt x="548999" y="322460"/>
                </a:cubicBezTo>
                <a:lnTo>
                  <a:pt x="548999" y="382942"/>
                </a:lnTo>
                <a:cubicBezTo>
                  <a:pt x="548999" y="398264"/>
                  <a:pt x="536499" y="410764"/>
                  <a:pt x="521177" y="410764"/>
                </a:cubicBezTo>
                <a:lnTo>
                  <a:pt x="348601" y="410764"/>
                </a:lnTo>
                <a:cubicBezTo>
                  <a:pt x="333279" y="410764"/>
                  <a:pt x="320779" y="398264"/>
                  <a:pt x="320779" y="382942"/>
                </a:cubicBezTo>
                <a:lnTo>
                  <a:pt x="320779" y="322460"/>
                </a:lnTo>
                <a:cubicBezTo>
                  <a:pt x="320779" y="287380"/>
                  <a:pt x="349004" y="258752"/>
                  <a:pt x="384084" y="258752"/>
                </a:cubicBezTo>
                <a:close/>
                <a:moveTo>
                  <a:pt x="63305" y="227592"/>
                </a:moveTo>
                <a:cubicBezTo>
                  <a:pt x="36289" y="227592"/>
                  <a:pt x="14112" y="249366"/>
                  <a:pt x="14112" y="276381"/>
                </a:cubicBezTo>
                <a:lnTo>
                  <a:pt x="14112" y="336863"/>
                </a:lnTo>
                <a:cubicBezTo>
                  <a:pt x="14112" y="344524"/>
                  <a:pt x="20161" y="350572"/>
                  <a:pt x="27822" y="350572"/>
                </a:cubicBezTo>
                <a:lnTo>
                  <a:pt x="45563" y="350572"/>
                </a:lnTo>
                <a:lnTo>
                  <a:pt x="45563" y="296542"/>
                </a:lnTo>
                <a:cubicBezTo>
                  <a:pt x="45563" y="292509"/>
                  <a:pt x="48789" y="289284"/>
                  <a:pt x="52821" y="289284"/>
                </a:cubicBezTo>
                <a:cubicBezTo>
                  <a:pt x="56853" y="289284"/>
                  <a:pt x="60079" y="292509"/>
                  <a:pt x="60079" y="296542"/>
                </a:cubicBezTo>
                <a:lnTo>
                  <a:pt x="60079" y="350572"/>
                </a:lnTo>
                <a:lnTo>
                  <a:pt x="168140" y="350572"/>
                </a:lnTo>
                <a:lnTo>
                  <a:pt x="168140" y="296542"/>
                </a:lnTo>
                <a:cubicBezTo>
                  <a:pt x="168140" y="292509"/>
                  <a:pt x="170963" y="289284"/>
                  <a:pt x="174995" y="289284"/>
                </a:cubicBezTo>
                <a:cubicBezTo>
                  <a:pt x="179027" y="289284"/>
                  <a:pt x="182253" y="292509"/>
                  <a:pt x="182253" y="296542"/>
                </a:cubicBezTo>
                <a:lnTo>
                  <a:pt x="182253" y="350572"/>
                </a:lnTo>
                <a:lnTo>
                  <a:pt x="200397" y="350572"/>
                </a:lnTo>
                <a:cubicBezTo>
                  <a:pt x="207655" y="350572"/>
                  <a:pt x="213703" y="344524"/>
                  <a:pt x="213703" y="336863"/>
                </a:cubicBezTo>
                <a:lnTo>
                  <a:pt x="213703" y="276381"/>
                </a:lnTo>
                <a:cubicBezTo>
                  <a:pt x="213703" y="249366"/>
                  <a:pt x="191930" y="227592"/>
                  <a:pt x="164511" y="227592"/>
                </a:cubicBezTo>
                <a:close/>
                <a:moveTo>
                  <a:pt x="63305" y="212673"/>
                </a:moveTo>
                <a:lnTo>
                  <a:pt x="164511" y="212673"/>
                </a:lnTo>
                <a:cubicBezTo>
                  <a:pt x="199591" y="212673"/>
                  <a:pt x="228219" y="241301"/>
                  <a:pt x="228219" y="276381"/>
                </a:cubicBezTo>
                <a:lnTo>
                  <a:pt x="228219" y="336863"/>
                </a:lnTo>
                <a:cubicBezTo>
                  <a:pt x="228219" y="352185"/>
                  <a:pt x="215719" y="364685"/>
                  <a:pt x="200397" y="364685"/>
                </a:cubicBezTo>
                <a:lnTo>
                  <a:pt x="27822" y="364685"/>
                </a:lnTo>
                <a:cubicBezTo>
                  <a:pt x="12500" y="364685"/>
                  <a:pt x="0" y="352185"/>
                  <a:pt x="0" y="336863"/>
                </a:cubicBezTo>
                <a:lnTo>
                  <a:pt x="0" y="276381"/>
                </a:lnTo>
                <a:cubicBezTo>
                  <a:pt x="0" y="241301"/>
                  <a:pt x="28225" y="212673"/>
                  <a:pt x="63305" y="212673"/>
                </a:cubicBezTo>
                <a:close/>
                <a:moveTo>
                  <a:pt x="434959" y="120799"/>
                </a:moveTo>
                <a:cubicBezTo>
                  <a:pt x="405199" y="120799"/>
                  <a:pt x="381070" y="144878"/>
                  <a:pt x="381070" y="174576"/>
                </a:cubicBezTo>
                <a:cubicBezTo>
                  <a:pt x="381070" y="204274"/>
                  <a:pt x="405199" y="228353"/>
                  <a:pt x="434959" y="228353"/>
                </a:cubicBezTo>
                <a:cubicBezTo>
                  <a:pt x="464718" y="228353"/>
                  <a:pt x="488847" y="204274"/>
                  <a:pt x="488847" y="174576"/>
                </a:cubicBezTo>
                <a:cubicBezTo>
                  <a:pt x="488847" y="144878"/>
                  <a:pt x="464718" y="120799"/>
                  <a:pt x="434959" y="120799"/>
                </a:cubicBezTo>
                <a:close/>
                <a:moveTo>
                  <a:pt x="114445" y="75048"/>
                </a:moveTo>
                <a:cubicBezTo>
                  <a:pt x="84686" y="75048"/>
                  <a:pt x="60556" y="99528"/>
                  <a:pt x="60556" y="128825"/>
                </a:cubicBezTo>
                <a:cubicBezTo>
                  <a:pt x="60556" y="158523"/>
                  <a:pt x="84686" y="182602"/>
                  <a:pt x="114445" y="182602"/>
                </a:cubicBezTo>
                <a:cubicBezTo>
                  <a:pt x="143802" y="182602"/>
                  <a:pt x="168333" y="158523"/>
                  <a:pt x="168333" y="128825"/>
                </a:cubicBezTo>
                <a:cubicBezTo>
                  <a:pt x="168333" y="99528"/>
                  <a:pt x="143802" y="75048"/>
                  <a:pt x="114445" y="75048"/>
                </a:cubicBezTo>
                <a:close/>
                <a:moveTo>
                  <a:pt x="144204" y="0"/>
                </a:moveTo>
                <a:lnTo>
                  <a:pt x="266457" y="0"/>
                </a:lnTo>
                <a:cubicBezTo>
                  <a:pt x="286967" y="0"/>
                  <a:pt x="303455" y="16454"/>
                  <a:pt x="303455" y="36922"/>
                </a:cubicBezTo>
                <a:lnTo>
                  <a:pt x="303455" y="45350"/>
                </a:lnTo>
                <a:lnTo>
                  <a:pt x="405199" y="45350"/>
                </a:lnTo>
                <a:cubicBezTo>
                  <a:pt x="425709" y="45350"/>
                  <a:pt x="442197" y="62205"/>
                  <a:pt x="442197" y="82673"/>
                </a:cubicBezTo>
                <a:lnTo>
                  <a:pt x="442197" y="107154"/>
                </a:lnTo>
                <a:cubicBezTo>
                  <a:pt x="476380" y="110364"/>
                  <a:pt x="502922" y="139661"/>
                  <a:pt x="502922" y="174576"/>
                </a:cubicBezTo>
                <a:cubicBezTo>
                  <a:pt x="502922" y="211899"/>
                  <a:pt x="472359" y="242400"/>
                  <a:pt x="434959" y="242400"/>
                </a:cubicBezTo>
                <a:cubicBezTo>
                  <a:pt x="397156" y="242400"/>
                  <a:pt x="366995" y="211899"/>
                  <a:pt x="366995" y="174576"/>
                </a:cubicBezTo>
                <a:cubicBezTo>
                  <a:pt x="366995" y="139661"/>
                  <a:pt x="393537" y="110364"/>
                  <a:pt x="427720" y="107154"/>
                </a:cubicBezTo>
                <a:lnTo>
                  <a:pt x="427720" y="82673"/>
                </a:lnTo>
                <a:cubicBezTo>
                  <a:pt x="427720" y="70232"/>
                  <a:pt x="417666" y="60199"/>
                  <a:pt x="405199" y="60199"/>
                </a:cubicBezTo>
                <a:lnTo>
                  <a:pt x="303455" y="60199"/>
                </a:lnTo>
                <a:lnTo>
                  <a:pt x="303455" y="129628"/>
                </a:lnTo>
                <a:cubicBezTo>
                  <a:pt x="303455" y="150095"/>
                  <a:pt x="286967" y="166549"/>
                  <a:pt x="266457" y="166549"/>
                </a:cubicBezTo>
                <a:lnTo>
                  <a:pt x="260023" y="166549"/>
                </a:lnTo>
                <a:lnTo>
                  <a:pt x="260023" y="175379"/>
                </a:lnTo>
                <a:cubicBezTo>
                  <a:pt x="260023" y="187820"/>
                  <a:pt x="270479" y="197853"/>
                  <a:pt x="282946" y="197853"/>
                </a:cubicBezTo>
                <a:lnTo>
                  <a:pt x="343670" y="197853"/>
                </a:lnTo>
                <a:cubicBezTo>
                  <a:pt x="346485" y="197853"/>
                  <a:pt x="349301" y="199458"/>
                  <a:pt x="350507" y="201866"/>
                </a:cubicBezTo>
                <a:lnTo>
                  <a:pt x="364984" y="232367"/>
                </a:lnTo>
                <a:cubicBezTo>
                  <a:pt x="366995" y="235979"/>
                  <a:pt x="365387" y="239992"/>
                  <a:pt x="361767" y="241998"/>
                </a:cubicBezTo>
                <a:cubicBezTo>
                  <a:pt x="360963" y="242400"/>
                  <a:pt x="359756" y="242400"/>
                  <a:pt x="358550" y="242400"/>
                </a:cubicBezTo>
                <a:cubicBezTo>
                  <a:pt x="356137" y="242400"/>
                  <a:pt x="353724" y="241196"/>
                  <a:pt x="352116" y="238788"/>
                </a:cubicBezTo>
                <a:lnTo>
                  <a:pt x="339649" y="211899"/>
                </a:lnTo>
                <a:lnTo>
                  <a:pt x="282946" y="211899"/>
                </a:lnTo>
                <a:cubicBezTo>
                  <a:pt x="262436" y="211899"/>
                  <a:pt x="245546" y="195445"/>
                  <a:pt x="245546" y="175379"/>
                </a:cubicBezTo>
                <a:lnTo>
                  <a:pt x="245546" y="166549"/>
                </a:lnTo>
                <a:lnTo>
                  <a:pt x="209754" y="166549"/>
                </a:lnTo>
                <a:lnTo>
                  <a:pt x="197288" y="193037"/>
                </a:lnTo>
                <a:cubicBezTo>
                  <a:pt x="195679" y="195445"/>
                  <a:pt x="193266" y="196649"/>
                  <a:pt x="190853" y="196649"/>
                </a:cubicBezTo>
                <a:cubicBezTo>
                  <a:pt x="189647" y="196649"/>
                  <a:pt x="188440" y="196649"/>
                  <a:pt x="187234" y="196247"/>
                </a:cubicBezTo>
                <a:cubicBezTo>
                  <a:pt x="183615" y="194241"/>
                  <a:pt x="182006" y="190228"/>
                  <a:pt x="184419" y="186616"/>
                </a:cubicBezTo>
                <a:lnTo>
                  <a:pt x="198896" y="156115"/>
                </a:lnTo>
                <a:cubicBezTo>
                  <a:pt x="200103" y="153707"/>
                  <a:pt x="202516" y="152102"/>
                  <a:pt x="205331" y="152102"/>
                </a:cubicBezTo>
                <a:lnTo>
                  <a:pt x="266457" y="152102"/>
                </a:lnTo>
                <a:cubicBezTo>
                  <a:pt x="278924" y="152102"/>
                  <a:pt x="288978" y="142069"/>
                  <a:pt x="288978" y="129628"/>
                </a:cubicBezTo>
                <a:lnTo>
                  <a:pt x="288978" y="36922"/>
                </a:lnTo>
                <a:cubicBezTo>
                  <a:pt x="288978" y="24481"/>
                  <a:pt x="278924" y="14448"/>
                  <a:pt x="266457" y="14448"/>
                </a:cubicBezTo>
                <a:lnTo>
                  <a:pt x="144204" y="14448"/>
                </a:lnTo>
                <a:cubicBezTo>
                  <a:pt x="131335" y="14448"/>
                  <a:pt x="121281" y="24481"/>
                  <a:pt x="121281" y="36922"/>
                </a:cubicBezTo>
                <a:lnTo>
                  <a:pt x="121281" y="61403"/>
                </a:lnTo>
                <a:cubicBezTo>
                  <a:pt x="155866" y="64613"/>
                  <a:pt x="182408" y="93910"/>
                  <a:pt x="182408" y="128825"/>
                </a:cubicBezTo>
                <a:cubicBezTo>
                  <a:pt x="182408" y="166549"/>
                  <a:pt x="151845" y="196649"/>
                  <a:pt x="114445" y="196649"/>
                </a:cubicBezTo>
                <a:cubicBezTo>
                  <a:pt x="76642" y="196649"/>
                  <a:pt x="46079" y="166549"/>
                  <a:pt x="46079" y="128825"/>
                </a:cubicBezTo>
                <a:cubicBezTo>
                  <a:pt x="46079" y="93910"/>
                  <a:pt x="73023" y="64613"/>
                  <a:pt x="107206" y="61403"/>
                </a:cubicBezTo>
                <a:lnTo>
                  <a:pt x="107206" y="36922"/>
                </a:lnTo>
                <a:cubicBezTo>
                  <a:pt x="107206" y="16454"/>
                  <a:pt x="123694" y="0"/>
                  <a:pt x="14420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g22b9daaa7ad_0_663"/>
          <p:cNvSpPr txBox="1"/>
          <p:nvPr/>
        </p:nvSpPr>
        <p:spPr>
          <a:xfrm>
            <a:off x="3868414" y="3781701"/>
            <a:ext cx="1268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Scheduled Session &amp; Initial Patient Assessment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“Long wait times”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" name="Google Shape;345;g22b9daaa7ad_0_663"/>
          <p:cNvSpPr txBox="1"/>
          <p:nvPr/>
        </p:nvSpPr>
        <p:spPr>
          <a:xfrm>
            <a:off x="2627789" y="3845450"/>
            <a:ext cx="126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Search &amp; Identify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Therapy Options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“Often limited”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6" name="Google Shape;346;g22b9daaa7ad_0_663"/>
          <p:cNvSpPr/>
          <p:nvPr/>
        </p:nvSpPr>
        <p:spPr>
          <a:xfrm>
            <a:off x="2958656" y="3213974"/>
            <a:ext cx="595200" cy="595200"/>
          </a:xfrm>
          <a:prstGeom prst="ellipse">
            <a:avLst/>
          </a:pr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38" scaled="0"/>
          </a:gra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7" name="Google Shape;347;g22b9daaa7ad_0_663"/>
          <p:cNvSpPr/>
          <p:nvPr/>
        </p:nvSpPr>
        <p:spPr>
          <a:xfrm>
            <a:off x="5420760" y="3101817"/>
            <a:ext cx="595200" cy="595200"/>
          </a:xfrm>
          <a:prstGeom prst="ellipse">
            <a:avLst/>
          </a:pr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38" scaled="0"/>
          </a:gra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8" name="Google Shape;348;g22b9daaa7ad_0_663"/>
          <p:cNvSpPr txBox="1"/>
          <p:nvPr/>
        </p:nvSpPr>
        <p:spPr>
          <a:xfrm>
            <a:off x="5191442" y="3713067"/>
            <a:ext cx="1056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Antidepressant Prescription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9" name="Google Shape;349;g22b9daaa7ad_0_663" descr="A picture containing text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734810" y="3282388"/>
            <a:ext cx="550131" cy="48889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g22b9daaa7ad_0_663"/>
          <p:cNvSpPr/>
          <p:nvPr/>
        </p:nvSpPr>
        <p:spPr>
          <a:xfrm>
            <a:off x="4188240" y="3191949"/>
            <a:ext cx="595200" cy="595200"/>
          </a:xfrm>
          <a:prstGeom prst="ellipse">
            <a:avLst/>
          </a:pr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38" scaled="0"/>
          </a:gra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51" name="Google Shape;351;g22b9daaa7ad_0_663" descr="A picture containing text, doll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257918" y="3217564"/>
            <a:ext cx="465903" cy="465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g22b9daaa7ad_0_663" descr="A picture containing text, vector graphics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987953" y="3330152"/>
            <a:ext cx="561549" cy="380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g22b9daaa7ad_0_663" descr="Graphical user interface&#10;&#10;Description automatically generated with medium confidence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480010" y="3096906"/>
            <a:ext cx="476697" cy="4766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4" name="Google Shape;354;g22b9daaa7ad_0_663"/>
          <p:cNvCxnSpPr>
            <a:endCxn id="355" idx="2"/>
          </p:cNvCxnSpPr>
          <p:nvPr/>
        </p:nvCxnSpPr>
        <p:spPr>
          <a:xfrm>
            <a:off x="1372177" y="1491136"/>
            <a:ext cx="918600" cy="896100"/>
          </a:xfrm>
          <a:prstGeom prst="curvedConnector3">
            <a:avLst>
              <a:gd name="adj1" fmla="val 50000"/>
            </a:avLst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355" name="Google Shape;355;g22b9daaa7ad_0_663"/>
          <p:cNvSpPr/>
          <p:nvPr/>
        </p:nvSpPr>
        <p:spPr>
          <a:xfrm>
            <a:off x="2290777" y="2089636"/>
            <a:ext cx="595200" cy="595200"/>
          </a:xfrm>
          <a:prstGeom prst="ellipse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38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56" name="Google Shape;356;g22b9daaa7ad_0_663" descr="Logo&#10;&#10;Description automatically generated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325658" y="2273538"/>
            <a:ext cx="525437" cy="221851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g22b9daaa7ad_0_663"/>
          <p:cNvSpPr/>
          <p:nvPr/>
        </p:nvSpPr>
        <p:spPr>
          <a:xfrm>
            <a:off x="3517741" y="2159641"/>
            <a:ext cx="595200" cy="595200"/>
          </a:xfrm>
          <a:prstGeom prst="ellipse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38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cxnSp>
        <p:nvCxnSpPr>
          <p:cNvPr id="358" name="Google Shape;358;g22b9daaa7ad_0_663"/>
          <p:cNvCxnSpPr>
            <a:stCxn id="355" idx="6"/>
            <a:endCxn id="357" idx="2"/>
          </p:cNvCxnSpPr>
          <p:nvPr/>
        </p:nvCxnSpPr>
        <p:spPr>
          <a:xfrm>
            <a:off x="2885977" y="2387236"/>
            <a:ext cx="631800" cy="69900"/>
          </a:xfrm>
          <a:prstGeom prst="curvedConnector3">
            <a:avLst>
              <a:gd name="adj1" fmla="val 49997"/>
            </a:avLst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359" name="Google Shape;359;g22b9daaa7ad_0_663"/>
          <p:cNvCxnSpPr>
            <a:stCxn id="355" idx="6"/>
            <a:endCxn id="331" idx="2"/>
          </p:cNvCxnSpPr>
          <p:nvPr/>
        </p:nvCxnSpPr>
        <p:spPr>
          <a:xfrm rot="10800000" flipH="1">
            <a:off x="2885977" y="1444936"/>
            <a:ext cx="628800" cy="942300"/>
          </a:xfrm>
          <a:prstGeom prst="curvedConnector3">
            <a:avLst>
              <a:gd name="adj1" fmla="val 50005"/>
            </a:avLst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pic>
        <p:nvPicPr>
          <p:cNvPr id="360" name="Google Shape;360;g22b9daaa7ad_0_663" descr="A picture containing text, clipart, vector graphics&#10;&#10;Description automatically generated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3647074" y="2213858"/>
            <a:ext cx="336534" cy="425617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g22b9daaa7ad_0_663"/>
          <p:cNvSpPr txBox="1"/>
          <p:nvPr/>
        </p:nvSpPr>
        <p:spPr>
          <a:xfrm>
            <a:off x="3218823" y="2745861"/>
            <a:ext cx="1268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Referral to Outpatient Care</a:t>
            </a:r>
            <a:endParaRPr/>
          </a:p>
        </p:txBody>
      </p:sp>
      <p:cxnSp>
        <p:nvCxnSpPr>
          <p:cNvPr id="362" name="Google Shape;362;g22b9daaa7ad_0_663"/>
          <p:cNvCxnSpPr>
            <a:stCxn id="357" idx="6"/>
            <a:endCxn id="350" idx="0"/>
          </p:cNvCxnSpPr>
          <p:nvPr/>
        </p:nvCxnSpPr>
        <p:spPr>
          <a:xfrm>
            <a:off x="4112941" y="2457241"/>
            <a:ext cx="372900" cy="734700"/>
          </a:xfrm>
          <a:prstGeom prst="curvedConnector2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363" name="Google Shape;363;g22b9daaa7ad_0_663"/>
          <p:cNvSpPr txBox="1"/>
          <p:nvPr/>
        </p:nvSpPr>
        <p:spPr>
          <a:xfrm>
            <a:off x="1954169" y="2702124"/>
            <a:ext cx="12684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Emergency Services</a:t>
            </a:r>
            <a:endParaRPr/>
          </a:p>
        </p:txBody>
      </p:sp>
      <p:pic>
        <p:nvPicPr>
          <p:cNvPr id="328" name="Google Shape;328;g22b9daaa7ad_0_66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201150" y="2047450"/>
            <a:ext cx="1578000" cy="8877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64" name="Google Shape;364;g22b9daaa7ad_0_663"/>
          <p:cNvSpPr txBox="1"/>
          <p:nvPr/>
        </p:nvSpPr>
        <p:spPr>
          <a:xfrm>
            <a:off x="7201092" y="2624688"/>
            <a:ext cx="157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b="1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Emphasis on Symptom Reduction</a:t>
            </a:r>
            <a:endParaRPr sz="1400" b="1" i="0" u="none" strike="noStrike" cap="none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5" name="Google Shape;365;g22b9daaa7ad_0_663"/>
          <p:cNvSpPr txBox="1"/>
          <p:nvPr/>
        </p:nvSpPr>
        <p:spPr>
          <a:xfrm rot="-539479">
            <a:off x="6204717" y="3236143"/>
            <a:ext cx="1577889" cy="338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3.2% of adolescents [6-17] taking antidepressants </a:t>
            </a:r>
            <a:r>
              <a:rPr lang="en-US" sz="800" baseline="300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(2)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6" name="Google Shape;366;g22b9daaa7ad_0_663"/>
          <p:cNvSpPr txBox="1"/>
          <p:nvPr/>
        </p:nvSpPr>
        <p:spPr>
          <a:xfrm rot="357960">
            <a:off x="5712380" y="1509372"/>
            <a:ext cx="2029090" cy="338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50,000 Hospitalizations in 2016 </a:t>
            </a:r>
            <a:r>
              <a:rPr lang="en-US" sz="800" baseline="300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(1)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7" name="Google Shape;367;g22b9daaa7ad_0_663"/>
          <p:cNvSpPr/>
          <p:nvPr/>
        </p:nvSpPr>
        <p:spPr>
          <a:xfrm>
            <a:off x="405138" y="1007975"/>
            <a:ext cx="170100" cy="174000"/>
          </a:xfrm>
          <a:prstGeom prst="ellipse">
            <a:avLst/>
          </a:prstGeom>
          <a:solidFill>
            <a:srgbClr val="EEECE1"/>
          </a:solidFill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g22b9daaa7ad_0_663"/>
          <p:cNvSpPr/>
          <p:nvPr/>
        </p:nvSpPr>
        <p:spPr>
          <a:xfrm>
            <a:off x="8627438" y="1007975"/>
            <a:ext cx="170100" cy="174000"/>
          </a:xfrm>
          <a:prstGeom prst="ellipse">
            <a:avLst/>
          </a:prstGeom>
          <a:solidFill>
            <a:srgbClr val="EEECE1"/>
          </a:solidFill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g22b9daaa7ad_0_663"/>
          <p:cNvCxnSpPr>
            <a:stCxn id="367" idx="6"/>
            <a:endCxn id="368" idx="2"/>
          </p:cNvCxnSpPr>
          <p:nvPr/>
        </p:nvCxnSpPr>
        <p:spPr>
          <a:xfrm>
            <a:off x="575238" y="1094975"/>
            <a:ext cx="8052300" cy="0"/>
          </a:xfrm>
          <a:prstGeom prst="straightConnector1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0" name="Google Shape;370;g22b9daaa7ad_0_663"/>
          <p:cNvSpPr txBox="1"/>
          <p:nvPr/>
        </p:nvSpPr>
        <p:spPr>
          <a:xfrm>
            <a:off x="3162088" y="876025"/>
            <a:ext cx="2647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980000"/>
                </a:solidFill>
                <a:latin typeface="Montserrat"/>
                <a:ea typeface="Montserrat"/>
                <a:cs typeface="Montserrat"/>
                <a:sym typeface="Montserrat"/>
              </a:rPr>
              <a:t>Tertiary Prevention</a:t>
            </a:r>
            <a:endParaRPr sz="800">
              <a:solidFill>
                <a:srgbClr val="98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1" name="Google Shape;371;g22b9daaa7ad_0_6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b9daaa7ad_0_908"/>
          <p:cNvSpPr txBox="1"/>
          <p:nvPr/>
        </p:nvSpPr>
        <p:spPr>
          <a:xfrm>
            <a:off x="7283157" y="4762852"/>
            <a:ext cx="1811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© Copyright 2023 by </a:t>
            </a:r>
            <a:r>
              <a:rPr lang="en-US" sz="400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Panos Efsta</a:t>
            </a:r>
            <a:endParaRPr sz="400">
              <a:solidFill>
                <a:srgbClr val="88888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All Rights Reserved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7" name="Google Shape;377;g22b9daaa7ad_0_90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6823" y="1259875"/>
            <a:ext cx="1956425" cy="195642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g22b9daaa7ad_0_908"/>
          <p:cNvSpPr txBox="1"/>
          <p:nvPr/>
        </p:nvSpPr>
        <p:spPr>
          <a:xfrm>
            <a:off x="364275" y="65125"/>
            <a:ext cx="82830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Solution </a:t>
            </a:r>
            <a:r>
              <a:rPr lang="en-US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| Dawn Health Wellness System</a:t>
            </a:r>
            <a:endParaRPr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9" name="Google Shape;379;g22b9daaa7ad_0_908"/>
          <p:cNvCxnSpPr/>
          <p:nvPr/>
        </p:nvCxnSpPr>
        <p:spPr>
          <a:xfrm>
            <a:off x="2585572" y="1573617"/>
            <a:ext cx="0" cy="170280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0" name="Google Shape;380;g22b9daaa7ad_0_908"/>
          <p:cNvCxnSpPr/>
          <p:nvPr/>
        </p:nvCxnSpPr>
        <p:spPr>
          <a:xfrm>
            <a:off x="4664660" y="1597104"/>
            <a:ext cx="0" cy="170280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1" name="Google Shape;381;g22b9daaa7ad_0_908"/>
          <p:cNvCxnSpPr/>
          <p:nvPr/>
        </p:nvCxnSpPr>
        <p:spPr>
          <a:xfrm>
            <a:off x="2585572" y="2448504"/>
            <a:ext cx="117300" cy="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82" name="Google Shape;382;g22b9daaa7ad_0_908"/>
          <p:cNvCxnSpPr/>
          <p:nvPr/>
        </p:nvCxnSpPr>
        <p:spPr>
          <a:xfrm>
            <a:off x="4664660" y="2448491"/>
            <a:ext cx="117300" cy="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383" name="Google Shape;383;g22b9daaa7ad_0_908" descr="Graphical user interfac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02872" y="1573610"/>
            <a:ext cx="1702800" cy="17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g22b9daaa7ad_0_908" descr="A picture containing text, toy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23676" y="1940601"/>
            <a:ext cx="1523709" cy="101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g22b9daaa7ad_0_908"/>
          <p:cNvSpPr txBox="1"/>
          <p:nvPr/>
        </p:nvSpPr>
        <p:spPr>
          <a:xfrm>
            <a:off x="459475" y="3163925"/>
            <a:ext cx="21261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Biweekly </a:t>
            </a:r>
            <a:r>
              <a:rPr lang="en-US" sz="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Evidence-Based</a:t>
            </a:r>
            <a:r>
              <a:rPr lang="en-US" sz="800" b="1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Assessments completed – separately – by both the child and their parent/guardian</a:t>
            </a:r>
            <a:endParaRPr sz="1200"/>
          </a:p>
        </p:txBody>
      </p:sp>
      <p:sp>
        <p:nvSpPr>
          <p:cNvPr id="386" name="Google Shape;386;g22b9daaa7ad_0_908"/>
          <p:cNvSpPr txBox="1"/>
          <p:nvPr/>
        </p:nvSpPr>
        <p:spPr>
          <a:xfrm>
            <a:off x="2585575" y="3163925"/>
            <a:ext cx="2079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Continuous Data Assessment &amp; Translation to Care Pathways</a:t>
            </a:r>
            <a:endParaRPr sz="80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- Addressing symptoms before they reach a crisis level</a:t>
            </a:r>
            <a:endParaRPr sz="800"/>
          </a:p>
        </p:txBody>
      </p:sp>
      <p:sp>
        <p:nvSpPr>
          <p:cNvPr id="387" name="Google Shape;387;g22b9daaa7ad_0_908"/>
          <p:cNvSpPr txBox="1"/>
          <p:nvPr/>
        </p:nvSpPr>
        <p:spPr>
          <a:xfrm>
            <a:off x="4664500" y="3163925"/>
            <a:ext cx="1904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System-Prompt Pre-Crisis Intervention with Health Coaching Follow-ups</a:t>
            </a:r>
            <a:endParaRPr sz="80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&amp;</a:t>
            </a:r>
            <a:endParaRPr sz="80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Therapy Counseling with Health Coaching Follow-ups</a:t>
            </a:r>
            <a:endParaRPr sz="800"/>
          </a:p>
        </p:txBody>
      </p:sp>
      <p:pic>
        <p:nvPicPr>
          <p:cNvPr id="388" name="Google Shape;388;g22b9daaa7ad_0_90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07131" y="1884713"/>
            <a:ext cx="1620600" cy="10806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389" name="Google Shape;389;g22b9daaa7ad_0_908"/>
          <p:cNvCxnSpPr/>
          <p:nvPr/>
        </p:nvCxnSpPr>
        <p:spPr>
          <a:xfrm>
            <a:off x="6568610" y="1597104"/>
            <a:ext cx="0" cy="170280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0" name="Google Shape;390;g22b9daaa7ad_0_908"/>
          <p:cNvCxnSpPr/>
          <p:nvPr/>
        </p:nvCxnSpPr>
        <p:spPr>
          <a:xfrm>
            <a:off x="6568610" y="2448491"/>
            <a:ext cx="117300" cy="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91" name="Google Shape;391;g22b9daaa7ad_0_908"/>
          <p:cNvSpPr txBox="1"/>
          <p:nvPr/>
        </p:nvSpPr>
        <p:spPr>
          <a:xfrm>
            <a:off x="6625625" y="3163925"/>
            <a:ext cx="1983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Parent development through</a:t>
            </a:r>
            <a:endParaRPr sz="800" b="1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Coping Skills &amp; Peer Community</a:t>
            </a:r>
            <a:endParaRPr sz="800" b="1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2" name="Google Shape;392;g22b9daaa7ad_0_90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2b9daaa7ad_0_912"/>
          <p:cNvSpPr/>
          <p:nvPr/>
        </p:nvSpPr>
        <p:spPr>
          <a:xfrm>
            <a:off x="7283158" y="2490219"/>
            <a:ext cx="595200" cy="5952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65F0A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cxnSp>
        <p:nvCxnSpPr>
          <p:cNvPr id="398" name="Google Shape;398;g22b9daaa7ad_0_912"/>
          <p:cNvCxnSpPr>
            <a:stCxn id="399" idx="0"/>
            <a:endCxn id="400" idx="4"/>
          </p:cNvCxnSpPr>
          <p:nvPr/>
        </p:nvCxnSpPr>
        <p:spPr>
          <a:xfrm rot="5400000" flipH="1">
            <a:off x="1816145" y="2470781"/>
            <a:ext cx="1360200" cy="14100"/>
          </a:xfrm>
          <a:prstGeom prst="curvedConnector3">
            <a:avLst>
              <a:gd name="adj1" fmla="val 50001"/>
            </a:avLst>
          </a:prstGeom>
          <a:noFill/>
          <a:ln w="25400" cap="flat" cmpd="sng">
            <a:solidFill>
              <a:srgbClr val="65F0AD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01" name="Google Shape;401;g22b9daaa7ad_0_912"/>
          <p:cNvCxnSpPr>
            <a:stCxn id="402" idx="6"/>
            <a:endCxn id="403" idx="2"/>
          </p:cNvCxnSpPr>
          <p:nvPr/>
        </p:nvCxnSpPr>
        <p:spPr>
          <a:xfrm>
            <a:off x="977941" y="1482685"/>
            <a:ext cx="1282800" cy="1972800"/>
          </a:xfrm>
          <a:prstGeom prst="curvedConnector3">
            <a:avLst>
              <a:gd name="adj1" fmla="val 50005"/>
            </a:avLst>
          </a:prstGeom>
          <a:noFill/>
          <a:ln w="25400" cap="flat" cmpd="sng">
            <a:solidFill>
              <a:srgbClr val="65F0AD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04" name="Google Shape;404;g22b9daaa7ad_0_912"/>
          <p:cNvCxnSpPr>
            <a:endCxn id="405" idx="2"/>
          </p:cNvCxnSpPr>
          <p:nvPr/>
        </p:nvCxnSpPr>
        <p:spPr>
          <a:xfrm>
            <a:off x="664832" y="1493756"/>
            <a:ext cx="6617100" cy="49800"/>
          </a:xfrm>
          <a:prstGeom prst="curvedConnector3">
            <a:avLst>
              <a:gd name="adj1" fmla="val 50000"/>
            </a:avLst>
          </a:prstGeom>
          <a:noFill/>
          <a:ln w="25400" cap="flat" cmpd="sng">
            <a:solidFill>
              <a:srgbClr val="65F0AD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400" name="Google Shape;400;g22b9daaa7ad_0_912"/>
          <p:cNvSpPr/>
          <p:nvPr/>
        </p:nvSpPr>
        <p:spPr>
          <a:xfrm>
            <a:off x="2191608" y="1202506"/>
            <a:ext cx="595200" cy="5952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65F0A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06" name="Google Shape;406;g22b9daaa7ad_0_912"/>
          <p:cNvSpPr txBox="1"/>
          <p:nvPr/>
        </p:nvSpPr>
        <p:spPr>
          <a:xfrm>
            <a:off x="7283157" y="4762852"/>
            <a:ext cx="1811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© Copyright 2023 by </a:t>
            </a:r>
            <a:r>
              <a:rPr lang="en-US" sz="400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Panos Efsta</a:t>
            </a:r>
            <a:endParaRPr sz="400">
              <a:solidFill>
                <a:srgbClr val="88888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All Rights Reserved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g22b9daaa7ad_0_912"/>
          <p:cNvSpPr txBox="1"/>
          <p:nvPr/>
        </p:nvSpPr>
        <p:spPr>
          <a:xfrm>
            <a:off x="364275" y="65125"/>
            <a:ext cx="80124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Solution </a:t>
            </a:r>
            <a:r>
              <a:rPr lang="en-US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| Wellness-based Model Workflow</a:t>
            </a:r>
            <a:endParaRPr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8" name="Google Shape;408;g22b9daaa7ad_0_912"/>
          <p:cNvSpPr/>
          <p:nvPr/>
        </p:nvSpPr>
        <p:spPr>
          <a:xfrm>
            <a:off x="135975" y="1014075"/>
            <a:ext cx="170100" cy="174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g22b9daaa7ad_0_912"/>
          <p:cNvSpPr/>
          <p:nvPr/>
        </p:nvSpPr>
        <p:spPr>
          <a:xfrm>
            <a:off x="5892225" y="1011925"/>
            <a:ext cx="170100" cy="174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g22b9daaa7ad_0_912"/>
          <p:cNvSpPr/>
          <p:nvPr/>
        </p:nvSpPr>
        <p:spPr>
          <a:xfrm>
            <a:off x="8890700" y="1014075"/>
            <a:ext cx="170100" cy="174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1" name="Google Shape;411;g22b9daaa7ad_0_912"/>
          <p:cNvCxnSpPr>
            <a:stCxn id="408" idx="6"/>
            <a:endCxn id="409" idx="2"/>
          </p:cNvCxnSpPr>
          <p:nvPr/>
        </p:nvCxnSpPr>
        <p:spPr>
          <a:xfrm rot="10800000" flipH="1">
            <a:off x="306075" y="1098975"/>
            <a:ext cx="5586300" cy="2100"/>
          </a:xfrm>
          <a:prstGeom prst="straightConnector1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2" name="Google Shape;412;g22b9daaa7ad_0_912"/>
          <p:cNvCxnSpPr>
            <a:stCxn id="409" idx="6"/>
            <a:endCxn id="410" idx="2"/>
          </p:cNvCxnSpPr>
          <p:nvPr/>
        </p:nvCxnSpPr>
        <p:spPr>
          <a:xfrm>
            <a:off x="6062325" y="1098925"/>
            <a:ext cx="2828400" cy="2100"/>
          </a:xfrm>
          <a:prstGeom prst="straightConnector1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3" name="Google Shape;413;g22b9daaa7ad_0_912"/>
          <p:cNvSpPr txBox="1"/>
          <p:nvPr/>
        </p:nvSpPr>
        <p:spPr>
          <a:xfrm>
            <a:off x="1997738" y="882125"/>
            <a:ext cx="2647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980000"/>
                </a:solidFill>
                <a:latin typeface="Montserrat"/>
                <a:ea typeface="Montserrat"/>
                <a:cs typeface="Montserrat"/>
                <a:sym typeface="Montserrat"/>
              </a:rPr>
              <a:t>Secondary Prevention</a:t>
            </a:r>
            <a:endParaRPr sz="800">
              <a:solidFill>
                <a:srgbClr val="98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4" name="Google Shape;414;g22b9daaa7ad_0_912"/>
          <p:cNvSpPr txBox="1"/>
          <p:nvPr/>
        </p:nvSpPr>
        <p:spPr>
          <a:xfrm>
            <a:off x="6182650" y="882125"/>
            <a:ext cx="2647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980000"/>
                </a:solidFill>
                <a:latin typeface="Montserrat"/>
                <a:ea typeface="Montserrat"/>
                <a:cs typeface="Montserrat"/>
                <a:sym typeface="Montserrat"/>
              </a:rPr>
              <a:t>Tertiary Prevention</a:t>
            </a:r>
            <a:endParaRPr sz="800">
              <a:solidFill>
                <a:srgbClr val="98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5" name="Google Shape;415;g22b9daaa7ad_0_912"/>
          <p:cNvSpPr/>
          <p:nvPr/>
        </p:nvSpPr>
        <p:spPr>
          <a:xfrm>
            <a:off x="137400" y="4094475"/>
            <a:ext cx="170100" cy="174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g22b9daaa7ad_0_912"/>
          <p:cNvSpPr txBox="1"/>
          <p:nvPr/>
        </p:nvSpPr>
        <p:spPr>
          <a:xfrm rot="-5400000">
            <a:off x="-1169848" y="2417850"/>
            <a:ext cx="2647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980000"/>
                </a:solidFill>
                <a:latin typeface="Montserrat"/>
                <a:ea typeface="Montserrat"/>
                <a:cs typeface="Montserrat"/>
                <a:sym typeface="Montserrat"/>
              </a:rPr>
              <a:t>Primary Prevention</a:t>
            </a:r>
            <a:endParaRPr sz="800">
              <a:solidFill>
                <a:srgbClr val="98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17" name="Google Shape;417;g22b9daaa7ad_0_912"/>
          <p:cNvCxnSpPr/>
          <p:nvPr/>
        </p:nvCxnSpPr>
        <p:spPr>
          <a:xfrm>
            <a:off x="222450" y="1188075"/>
            <a:ext cx="0" cy="2906400"/>
          </a:xfrm>
          <a:prstGeom prst="straightConnector1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8" name="Google Shape;418;g22b9daaa7ad_0_9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402" name="Google Shape;402;g22b9daaa7ad_0_912"/>
          <p:cNvSpPr/>
          <p:nvPr/>
        </p:nvSpPr>
        <p:spPr>
          <a:xfrm>
            <a:off x="382741" y="1185084"/>
            <a:ext cx="595200" cy="5952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65F0A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19" name="Google Shape;419;g22b9daaa7ad_0_912" descr="Ic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2505" y="1222407"/>
            <a:ext cx="390650" cy="520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g22b9daaa7ad_0_912" descr="Graphical user interfac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37074" y="1247956"/>
            <a:ext cx="504283" cy="504282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g22b9daaa7ad_0_912"/>
          <p:cNvSpPr/>
          <p:nvPr/>
        </p:nvSpPr>
        <p:spPr>
          <a:xfrm>
            <a:off x="1321758" y="2305331"/>
            <a:ext cx="595200" cy="5952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65F0A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22" name="Google Shape;422;g22b9daaa7ad_0_912"/>
          <p:cNvPicPr preferRelativeResize="0"/>
          <p:nvPr/>
        </p:nvPicPr>
        <p:blipFill rotWithShape="1">
          <a:blip r:embed="rId5">
            <a:alphaModFix/>
          </a:blip>
          <a:srcRect l="4580" b="3250"/>
          <a:stretch/>
        </p:blipFill>
        <p:spPr>
          <a:xfrm>
            <a:off x="1392100" y="2375068"/>
            <a:ext cx="455100" cy="45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99" name="Google Shape;399;g22b9daaa7ad_0_912"/>
          <p:cNvSpPr/>
          <p:nvPr/>
        </p:nvSpPr>
        <p:spPr>
          <a:xfrm>
            <a:off x="2205695" y="3157931"/>
            <a:ext cx="595200" cy="5952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65F0A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03" name="Google Shape;403;g22b9daaa7ad_0_912"/>
          <p:cNvPicPr preferRelativeResize="0"/>
          <p:nvPr/>
        </p:nvPicPr>
        <p:blipFill rotWithShape="1">
          <a:blip r:embed="rId6">
            <a:alphaModFix/>
          </a:blip>
          <a:srcRect l="4328" t="12028" r="6425" b="6973"/>
          <a:stretch/>
        </p:blipFill>
        <p:spPr>
          <a:xfrm>
            <a:off x="2260875" y="3226638"/>
            <a:ext cx="484800" cy="457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23" name="Google Shape;423;g22b9daaa7ad_0_912"/>
          <p:cNvSpPr txBox="1"/>
          <p:nvPr/>
        </p:nvSpPr>
        <p:spPr>
          <a:xfrm>
            <a:off x="364274" y="2628711"/>
            <a:ext cx="1268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Coping Skills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Development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g22b9daaa7ad_0_912"/>
          <p:cNvSpPr txBox="1"/>
          <p:nvPr/>
        </p:nvSpPr>
        <p:spPr>
          <a:xfrm>
            <a:off x="1869074" y="3753123"/>
            <a:ext cx="1268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Metabolic Health Coaching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5" name="Google Shape;425;g22b9daaa7ad_0_912"/>
          <p:cNvSpPr txBox="1"/>
          <p:nvPr/>
        </p:nvSpPr>
        <p:spPr>
          <a:xfrm>
            <a:off x="46161" y="1753823"/>
            <a:ext cx="126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Biweekly</a:t>
            </a:r>
            <a:endParaRPr sz="800" b="0" i="0" u="none" strike="noStrike" cap="none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Evidence-Based</a:t>
            </a:r>
            <a:r>
              <a:rPr lang="en-US" sz="800" b="0" i="0" u="none" strike="noStrike" cap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 Assessments</a:t>
            </a:r>
            <a:endParaRPr sz="800" b="0" i="0" u="none" strike="noStrike" cap="none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6" name="Google Shape;426;g22b9daaa7ad_0_912"/>
          <p:cNvSpPr/>
          <p:nvPr/>
        </p:nvSpPr>
        <p:spPr>
          <a:xfrm>
            <a:off x="3259432" y="1212156"/>
            <a:ext cx="595200" cy="5952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65F0A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27" name="Google Shape;427;g22b9daaa7ad_0_912"/>
          <p:cNvSpPr txBox="1"/>
          <p:nvPr/>
        </p:nvSpPr>
        <p:spPr>
          <a:xfrm>
            <a:off x="2916674" y="1759747"/>
            <a:ext cx="1268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System 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Notification</a:t>
            </a:r>
            <a:endParaRPr sz="800" b="0" i="0" u="none" strike="noStrike" cap="none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28" name="Google Shape;428;g22b9daaa7ad_0_912" descr="Icon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259427" y="1311120"/>
            <a:ext cx="582897" cy="4048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9" name="Google Shape;429;g22b9daaa7ad_0_912"/>
          <p:cNvCxnSpPr>
            <a:stCxn id="428" idx="3"/>
            <a:endCxn id="430" idx="6"/>
          </p:cNvCxnSpPr>
          <p:nvPr/>
        </p:nvCxnSpPr>
        <p:spPr>
          <a:xfrm>
            <a:off x="3842324" y="1513528"/>
            <a:ext cx="1398300" cy="2686800"/>
          </a:xfrm>
          <a:prstGeom prst="curvedConnector3">
            <a:avLst>
              <a:gd name="adj1" fmla="val 117023"/>
            </a:avLst>
          </a:prstGeom>
          <a:noFill/>
          <a:ln w="25400" cap="flat" cmpd="sng">
            <a:solidFill>
              <a:srgbClr val="65F0AD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431" name="Google Shape;431;g22b9daaa7ad_0_912"/>
          <p:cNvSpPr txBox="1"/>
          <p:nvPr/>
        </p:nvSpPr>
        <p:spPr>
          <a:xfrm>
            <a:off x="3875364" y="2260376"/>
            <a:ext cx="1268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Virtual Care </a:t>
            </a:r>
            <a:endParaRPr sz="800" b="0" i="0" u="none" strike="noStrike" cap="none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Therapy Session</a:t>
            </a:r>
            <a:endParaRPr sz="800" b="0" i="0" u="none" strike="noStrike" cap="none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2" name="Google Shape;432;g22b9daaa7ad_0_912"/>
          <p:cNvSpPr/>
          <p:nvPr/>
        </p:nvSpPr>
        <p:spPr>
          <a:xfrm>
            <a:off x="5178160" y="2566167"/>
            <a:ext cx="595200" cy="5952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65F0A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33" name="Google Shape;433;g22b9daaa7ad_0_912"/>
          <p:cNvSpPr txBox="1"/>
          <p:nvPr/>
        </p:nvSpPr>
        <p:spPr>
          <a:xfrm>
            <a:off x="4117052" y="2757113"/>
            <a:ext cx="1309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Biweekly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Evidence-Based Assessments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4" name="Google Shape;434;g22b9daaa7ad_0_912"/>
          <p:cNvSpPr/>
          <p:nvPr/>
        </p:nvSpPr>
        <p:spPr>
          <a:xfrm>
            <a:off x="4840965" y="1936099"/>
            <a:ext cx="595200" cy="5952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65F0A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35" name="Google Shape;435;g22b9daaa7ad_0_912" descr="A picture containing text, toy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920154" y="2088078"/>
            <a:ext cx="436856" cy="291238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22b9daaa7ad_0_912"/>
          <p:cNvSpPr/>
          <p:nvPr/>
        </p:nvSpPr>
        <p:spPr>
          <a:xfrm>
            <a:off x="4235757" y="1538625"/>
            <a:ext cx="595200" cy="5952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65F0A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37" name="Google Shape;437;g22b9daaa7ad_0_91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225716" y="1528597"/>
            <a:ext cx="615268" cy="615267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g22b9daaa7ad_0_912"/>
          <p:cNvSpPr txBox="1"/>
          <p:nvPr/>
        </p:nvSpPr>
        <p:spPr>
          <a:xfrm>
            <a:off x="3501253" y="1918425"/>
            <a:ext cx="1268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Care </a:t>
            </a:r>
            <a:endParaRPr sz="800" b="0" i="0" u="none" strike="noStrike" cap="none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Navigation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22b9daaa7ad_0_912"/>
          <p:cNvSpPr/>
          <p:nvPr/>
        </p:nvSpPr>
        <p:spPr>
          <a:xfrm>
            <a:off x="7281933" y="1245956"/>
            <a:ext cx="595200" cy="5952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65F0A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39" name="Google Shape;439;g22b9daaa7ad_0_912"/>
          <p:cNvSpPr txBox="1"/>
          <p:nvPr/>
        </p:nvSpPr>
        <p:spPr>
          <a:xfrm>
            <a:off x="7826441" y="1386600"/>
            <a:ext cx="1268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Video </a:t>
            </a:r>
            <a:endParaRPr sz="800" b="0" i="0" u="none" strike="noStrike" cap="none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Intervention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0" name="Google Shape;440;g22b9daaa7ad_0_912" descr="A picture containing text, toy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361104" y="1410328"/>
            <a:ext cx="436856" cy="291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g22b9daaa7ad_0_91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3778625" y="3712872"/>
            <a:ext cx="1461900" cy="9747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sp>
        <p:nvSpPr>
          <p:cNvPr id="441" name="Google Shape;441;g22b9daaa7ad_0_912"/>
          <p:cNvSpPr txBox="1"/>
          <p:nvPr/>
        </p:nvSpPr>
        <p:spPr>
          <a:xfrm>
            <a:off x="3720567" y="4269463"/>
            <a:ext cx="157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7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Emphasis on Mental Health Resilience</a:t>
            </a:r>
            <a:endParaRPr sz="14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2" name="Google Shape;442;g22b9daaa7ad_0_912" descr="Ic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432" y="2603476"/>
            <a:ext cx="390650" cy="520567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g22b9daaa7ad_0_912"/>
          <p:cNvSpPr/>
          <p:nvPr/>
        </p:nvSpPr>
        <p:spPr>
          <a:xfrm>
            <a:off x="5240515" y="3316824"/>
            <a:ext cx="595200" cy="5952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65F0A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44" name="Google Shape;444;g22b9daaa7ad_0_912"/>
          <p:cNvSpPr txBox="1"/>
          <p:nvPr/>
        </p:nvSpPr>
        <p:spPr>
          <a:xfrm>
            <a:off x="4356549" y="3444648"/>
            <a:ext cx="1268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Health 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Coaching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5" name="Google Shape;445;g22b9daaa7ad_0_912"/>
          <p:cNvPicPr preferRelativeResize="0"/>
          <p:nvPr/>
        </p:nvPicPr>
        <p:blipFill rotWithShape="1">
          <a:blip r:embed="rId11">
            <a:alphaModFix/>
          </a:blip>
          <a:srcRect l="475" r="485"/>
          <a:stretch/>
        </p:blipFill>
        <p:spPr>
          <a:xfrm>
            <a:off x="5296575" y="3377125"/>
            <a:ext cx="484800" cy="479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46" name="Google Shape;446;g22b9daaa7ad_0_912"/>
          <p:cNvSpPr txBox="1"/>
          <p:nvPr/>
        </p:nvSpPr>
        <p:spPr>
          <a:xfrm rot="6224">
            <a:off x="5143772" y="1374985"/>
            <a:ext cx="1325702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4BACC6"/>
                </a:solidFill>
                <a:latin typeface="Montserrat"/>
                <a:ea typeface="Montserrat"/>
                <a:cs typeface="Montserrat"/>
                <a:sym typeface="Montserrat"/>
              </a:rPr>
              <a:t>Pre-Crisis Pathway</a:t>
            </a:r>
            <a:endParaRPr sz="800" b="0" i="0" u="none" strike="noStrike" cap="none">
              <a:solidFill>
                <a:srgbClr val="4BACC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7" name="Google Shape;447;g22b9daaa7ad_0_912"/>
          <p:cNvPicPr preferRelativeResize="0"/>
          <p:nvPr/>
        </p:nvPicPr>
        <p:blipFill rotWithShape="1">
          <a:blip r:embed="rId12">
            <a:alphaModFix/>
          </a:blip>
          <a:srcRect l="17172" r="16267"/>
          <a:stretch/>
        </p:blipFill>
        <p:spPr>
          <a:xfrm>
            <a:off x="7328600" y="2535222"/>
            <a:ext cx="504300" cy="505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448" name="Google Shape;448;g22b9daaa7ad_0_912"/>
          <p:cNvCxnSpPr>
            <a:stCxn id="397" idx="2"/>
            <a:endCxn id="437" idx="3"/>
          </p:cNvCxnSpPr>
          <p:nvPr/>
        </p:nvCxnSpPr>
        <p:spPr>
          <a:xfrm rot="10800000">
            <a:off x="4840858" y="1836219"/>
            <a:ext cx="2442300" cy="951600"/>
          </a:xfrm>
          <a:prstGeom prst="curvedConnector3">
            <a:avLst>
              <a:gd name="adj1" fmla="val 49997"/>
            </a:avLst>
          </a:prstGeom>
          <a:noFill/>
          <a:ln w="25400" cap="flat" cmpd="sng">
            <a:solidFill>
              <a:srgbClr val="65F0AD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sp>
        <p:nvSpPr>
          <p:cNvPr id="449" name="Google Shape;449;g22b9daaa7ad_0_912"/>
          <p:cNvSpPr txBox="1"/>
          <p:nvPr/>
        </p:nvSpPr>
        <p:spPr>
          <a:xfrm>
            <a:off x="7878341" y="2618475"/>
            <a:ext cx="1268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24 &amp; 48 hr.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>
                <a:solidFill>
                  <a:srgbClr val="08273C"/>
                </a:solidFill>
                <a:latin typeface="Montserrat"/>
                <a:ea typeface="Montserrat"/>
                <a:cs typeface="Montserrat"/>
                <a:sym typeface="Montserrat"/>
              </a:rPr>
              <a:t>Follow-up</a:t>
            </a:r>
            <a:endParaRPr sz="800">
              <a:solidFill>
                <a:srgbClr val="0827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50" name="Google Shape;450;g22b9daaa7ad_0_912"/>
          <p:cNvCxnSpPr>
            <a:stCxn id="405" idx="4"/>
            <a:endCxn id="397" idx="0"/>
          </p:cNvCxnSpPr>
          <p:nvPr/>
        </p:nvCxnSpPr>
        <p:spPr>
          <a:xfrm rot="-5400000" flipH="1">
            <a:off x="7255533" y="2165156"/>
            <a:ext cx="649200" cy="1200"/>
          </a:xfrm>
          <a:prstGeom prst="curvedConnector3">
            <a:avLst>
              <a:gd name="adj1" fmla="val 49998"/>
            </a:avLst>
          </a:prstGeom>
          <a:noFill/>
          <a:ln w="25400" cap="flat" cmpd="sng">
            <a:solidFill>
              <a:srgbClr val="65F0AD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2b9daaa7ad_0_916"/>
          <p:cNvSpPr txBox="1"/>
          <p:nvPr/>
        </p:nvSpPr>
        <p:spPr>
          <a:xfrm>
            <a:off x="7283157" y="4762852"/>
            <a:ext cx="1811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© Copyright 2023 by </a:t>
            </a:r>
            <a:r>
              <a:rPr lang="en-US" sz="400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Panos Efsta</a:t>
            </a:r>
            <a:endParaRPr sz="400">
              <a:solidFill>
                <a:srgbClr val="88888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88888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All Rights Reserved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g22b9daaa7ad_0_916"/>
          <p:cNvSpPr txBox="1"/>
          <p:nvPr/>
        </p:nvSpPr>
        <p:spPr>
          <a:xfrm>
            <a:off x="364275" y="65125"/>
            <a:ext cx="82830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Solution </a:t>
            </a:r>
            <a:r>
              <a:rPr lang="en-US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| Measuring Success</a:t>
            </a:r>
            <a:endParaRPr sz="2400" b="0" i="0" u="none" strike="noStrike" cap="none">
              <a:solidFill>
                <a:srgbClr val="00677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7" name="Google Shape;457;g22b9daaa7ad_0_9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47" y="1319128"/>
            <a:ext cx="2039700" cy="1413000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458" name="Google Shape;458;g22b9daaa7ad_0_916"/>
          <p:cNvPicPr preferRelativeResize="0"/>
          <p:nvPr/>
        </p:nvPicPr>
        <p:blipFill rotWithShape="1">
          <a:blip r:embed="rId4">
            <a:alphaModFix/>
          </a:blip>
          <a:srcRect b="7227"/>
          <a:stretch/>
        </p:blipFill>
        <p:spPr>
          <a:xfrm>
            <a:off x="815939" y="2912029"/>
            <a:ext cx="2090100" cy="1454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59" name="Google Shape;459;g22b9daaa7ad_0_916"/>
          <p:cNvSpPr txBox="1"/>
          <p:nvPr/>
        </p:nvSpPr>
        <p:spPr>
          <a:xfrm>
            <a:off x="3713803" y="1657656"/>
            <a:ext cx="50217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Effectiveness of Care </a:t>
            </a:r>
            <a:r>
              <a:rPr lang="en-US" sz="1200" b="0" i="1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(Parent &amp; Child Reported Data)</a:t>
            </a:r>
            <a:endParaRPr/>
          </a:p>
          <a:p>
            <a:pPr marL="285750" marR="0" lvl="1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Academic Engagement</a:t>
            </a:r>
            <a:endParaRPr/>
          </a:p>
          <a:p>
            <a:pPr marL="285750" marR="0" lvl="1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Days of School Missed</a:t>
            </a:r>
            <a:endParaRPr/>
          </a:p>
          <a:p>
            <a:pPr marL="285750" marR="0" lvl="1" indent="-1841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200" b="0" i="0" u="none" strike="noStrike" cap="non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Patient Experience</a:t>
            </a:r>
            <a:endParaRPr/>
          </a:p>
          <a:p>
            <a:pPr marL="171450" marR="0" lvl="1" indent="-1714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Admissions to ER/Inpatient Care</a:t>
            </a:r>
            <a:endParaRPr/>
          </a:p>
          <a:p>
            <a:pPr marL="171450" marR="0" lvl="1" indent="-17145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Timeliness to Care</a:t>
            </a:r>
            <a:endParaRPr/>
          </a:p>
        </p:txBody>
      </p:sp>
      <p:cxnSp>
        <p:nvCxnSpPr>
          <p:cNvPr id="460" name="Google Shape;460;g22b9daaa7ad_0_916"/>
          <p:cNvCxnSpPr/>
          <p:nvPr/>
        </p:nvCxnSpPr>
        <p:spPr>
          <a:xfrm>
            <a:off x="3392335" y="1428514"/>
            <a:ext cx="0" cy="293790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1" name="Google Shape;461;g22b9daaa7ad_0_916"/>
          <p:cNvCxnSpPr/>
          <p:nvPr/>
        </p:nvCxnSpPr>
        <p:spPr>
          <a:xfrm>
            <a:off x="3392335" y="2806198"/>
            <a:ext cx="117300" cy="0"/>
          </a:xfrm>
          <a:prstGeom prst="straightConnector1">
            <a:avLst/>
          </a:prstGeom>
          <a:noFill/>
          <a:ln w="9525" cap="flat" cmpd="sng">
            <a:solidFill>
              <a:srgbClr val="00677C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62" name="Google Shape;462;g22b9daaa7ad_0_9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" name="Google Shape;664;g22b9daaa7ad_0_1285" descr="Background pattern, bubble 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1111"/>
          <a:stretch/>
        </p:blipFill>
        <p:spPr>
          <a:xfrm>
            <a:off x="0" y="0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g22b9daaa7ad_0_1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 4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379</Words>
  <Application>Microsoft Office PowerPoint</Application>
  <PresentationFormat>On-screen Show (16:9)</PresentationFormat>
  <Paragraphs>90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Lato Light</vt:lpstr>
      <vt:lpstr>Montserrat Medium</vt:lpstr>
      <vt:lpstr>Montserrat</vt:lpstr>
      <vt:lpstr>Proxima Nova</vt:lpstr>
      <vt:lpstr>Calibri</vt:lpstr>
      <vt:lpstr>Template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Panos Efsta</dc:creator>
  <cp:lastModifiedBy>Panos Efsta</cp:lastModifiedBy>
  <cp:revision>1</cp:revision>
  <dcterms:modified xsi:type="dcterms:W3CDTF">2023-04-08T14:16:02Z</dcterms:modified>
</cp:coreProperties>
</file>